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8" r:id="rId2"/>
    <p:sldId id="397" r:id="rId3"/>
    <p:sldId id="338" r:id="rId4"/>
    <p:sldId id="340" r:id="rId5"/>
    <p:sldId id="377" r:id="rId6"/>
    <p:sldId id="328" r:id="rId7"/>
    <p:sldId id="373" r:id="rId8"/>
    <p:sldId id="432" r:id="rId9"/>
    <p:sldId id="426" r:id="rId10"/>
    <p:sldId id="410" r:id="rId11"/>
    <p:sldId id="411" r:id="rId12"/>
    <p:sldId id="414" r:id="rId13"/>
    <p:sldId id="412" r:id="rId14"/>
    <p:sldId id="415" r:id="rId15"/>
    <p:sldId id="413" r:id="rId16"/>
    <p:sldId id="416" r:id="rId17"/>
    <p:sldId id="418" r:id="rId18"/>
    <p:sldId id="419" r:id="rId19"/>
    <p:sldId id="433" r:id="rId20"/>
    <p:sldId id="389"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80" y="-68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70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33D05-3FB7-9F4A-976F-AF3BF2253D47}" type="datetimeFigureOut">
              <a:rPr lang="it-IT" smtClean="0"/>
              <a:pPr/>
              <a:t>14/02/17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C7A3F-5E02-294A-8112-7F1B5DF71BD6}" type="slidenum">
              <a:rPr lang="it-IT" smtClean="0"/>
              <a:pPr/>
              <a:t>‹n.›</a:t>
            </a:fld>
            <a:endParaRPr lang="it-IT"/>
          </a:p>
        </p:txBody>
      </p:sp>
    </p:spTree>
    <p:extLst>
      <p:ext uri="{BB962C8B-B14F-4D97-AF65-F5344CB8AC3E}">
        <p14:creationId xmlns:p14="http://schemas.microsoft.com/office/powerpoint/2010/main" val="952060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 ci sono altre iniziative interessanti,</a:t>
            </a:r>
            <a:r>
              <a:rPr lang="it-IT" baseline="0" dirty="0" smtClean="0"/>
              <a:t> come questo esempio olandese che ha puntato nella industrializzazione delle riqualificazione utilizzando moderne tecnologie, come lo scanner 3D, e il BIM (Building Information </a:t>
            </a:r>
            <a:r>
              <a:rPr lang="it-IT" baseline="0" dirty="0" err="1" smtClean="0"/>
              <a:t>Modeling</a:t>
            </a:r>
            <a:r>
              <a:rPr lang="it-IT" baseline="0" dirty="0" smtClean="0"/>
              <a:t>) che permettono di misurare le facciate e ridisegnarle in tempi, mettendo una catena di produzione dei pannelli premontati che saranno successivamente montate nel giro di una settimana, ma anche di due giorni il cappotto di una casa. </a:t>
            </a:r>
          </a:p>
          <a:p>
            <a:r>
              <a:rPr lang="it-IT" baseline="0" dirty="0" smtClean="0"/>
              <a:t>Si tratta dell'iniziativa </a:t>
            </a:r>
            <a:r>
              <a:rPr lang="it-IT" baseline="0" dirty="0" err="1" smtClean="0"/>
              <a:t>Energiesprong</a:t>
            </a:r>
            <a:r>
              <a:rPr lang="it-IT" baseline="0" dirty="0" smtClean="0"/>
              <a:t>, con cui si sta rivoluzionando il processo di rinnovamento degli edifici sociali. Il programma, avviato tre anni fa, prevede la riqualificazione di 111 mila appartamenti. Il governo olandese sta riqualificando un ampio e diversificato patrimonio di </a:t>
            </a:r>
            <a:r>
              <a:rPr lang="it-IT" baseline="0" dirty="0" err="1" smtClean="0"/>
              <a:t>housing</a:t>
            </a:r>
            <a:r>
              <a:rPr lang="it-IT" baseline="0" dirty="0" smtClean="0"/>
              <a:t> sociale intervenendo su involucro e impianti, con cappotti ed infissi </a:t>
            </a:r>
            <a:r>
              <a:rPr lang="it-IT" baseline="0" dirty="0" err="1" smtClean="0"/>
              <a:t>pre</a:t>
            </a:r>
            <a:r>
              <a:rPr lang="it-IT" baseline="0" dirty="0" smtClean="0"/>
              <a:t> assemblati. Grazie a questo, agli inquilini viene chiesto di lasciare casa solamente per 10 giorni.</a:t>
            </a:r>
          </a:p>
          <a:p>
            <a:r>
              <a:rPr lang="it-IT" baseline="0" dirty="0" smtClean="0"/>
              <a:t>Per le riqualificazioni di diverse tipologie edilizie, in 3 anni si è passati da una riduzione del 50% dei consumi ad un loro azzeramento, abbattendo simultaneamente del 40% i costi di intervento. Dall'avvio del programma, infatti, i costi di ristrutturazione per l'involucro, gli impianti, la cucina ed il bagno sono passati da 140mila a 60mila euro per unità abitativa, con l'obiettivo di scendere a 40mila euro nei prossimi anni.</a:t>
            </a:r>
          </a:p>
          <a:p>
            <a:endParaRPr lang="it-IT" baseline="0" dirty="0" smtClean="0"/>
          </a:p>
          <a:p>
            <a:r>
              <a:rPr lang="it-IT" baseline="0" dirty="0" err="1" smtClean="0"/>
              <a:t>Energiesprong</a:t>
            </a:r>
            <a:r>
              <a:rPr lang="it-IT" baseline="0" dirty="0" smtClean="0"/>
              <a:t> ha svolto un ruolo di coordinamento tra banche, assicurazioni, aziende costruttrici e associazioni delle case popolari riuscendo ad attivare un meccanismo di finanziamento virtuoso senza bisogno di incentivi pubblici e senza anticipazione di capitale da parte dei proprietari. Il modello ha funzionato così bene che si punta ora ad esportarlo in Francia e Gran Bretagna.</a:t>
            </a:r>
          </a:p>
          <a:p>
            <a:endParaRPr lang="it-IT" baseline="0" dirty="0" smtClean="0"/>
          </a:p>
          <a:p>
            <a:r>
              <a:rPr lang="it-IT" dirty="0" smtClean="0"/>
              <a:t>Per maggiori</a:t>
            </a:r>
            <a:r>
              <a:rPr lang="it-IT" baseline="0" dirty="0" smtClean="0"/>
              <a:t> info: </a:t>
            </a:r>
            <a:r>
              <a:rPr lang="it-IT" dirty="0" smtClean="0"/>
              <a:t>http://www.energiesprongamsterdam.nl/</a:t>
            </a:r>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9CA5B613-B42E-4E9B-BE1E-4E8D9830164F}" type="slidenum">
              <a:rPr lang="it-IT" smtClean="0"/>
              <a:pPr>
                <a:defRPr/>
              </a:pPr>
              <a:t>4</a:t>
            </a:fld>
            <a:endParaRPr lang="it-IT"/>
          </a:p>
        </p:txBody>
      </p:sp>
    </p:spTree>
    <p:extLst>
      <p:ext uri="{BB962C8B-B14F-4D97-AF65-F5344CB8AC3E}">
        <p14:creationId xmlns:p14="http://schemas.microsoft.com/office/powerpoint/2010/main" val="206968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55A4F23E-F518-3B4E-A6F8-4781C257C0DA}" type="datetimeFigureOut">
              <a:rPr lang="it-IT" smtClean="0"/>
              <a:pPr/>
              <a:t>14/02/17</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EB5034-6C09-EC4C-940B-97ED6001B9AC}"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stile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A4F23E-F518-3B4E-A6F8-4781C257C0DA}" type="datetimeFigureOut">
              <a:rPr lang="it-IT" smtClean="0"/>
              <a:pPr/>
              <a:t>14/02/17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EB5034-6C09-EC4C-940B-97ED6001B9A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55EB5034-6C09-EC4C-940B-97ED6001B9AC}"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A4F23E-F518-3B4E-A6F8-4781C257C0DA}" type="datetimeFigureOut">
              <a:rPr lang="it-IT" smtClean="0"/>
              <a:pPr/>
              <a:t>14/02/17</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stile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stile</a:t>
            </a:r>
            <a:endParaRPr kumimoji="0" lang="en-US"/>
          </a:p>
        </p:txBody>
      </p:sp>
      <p:sp>
        <p:nvSpPr>
          <p:cNvPr id="4" name="Segnaposto data 3"/>
          <p:cNvSpPr>
            <a:spLocks noGrp="1"/>
          </p:cNvSpPr>
          <p:nvPr>
            <p:ph type="dt" sz="half" idx="10"/>
          </p:nvPr>
        </p:nvSpPr>
        <p:spPr/>
        <p:txBody>
          <a:bodyPr/>
          <a:lstStyle/>
          <a:p>
            <a:fld id="{55A4F23E-F518-3B4E-A6F8-4781C257C0DA}" type="datetimeFigureOut">
              <a:rPr lang="it-IT" smtClean="0"/>
              <a:pPr/>
              <a:t>14/02/17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55EB5034-6C09-EC4C-940B-97ED6001B9AC}"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55A4F23E-F518-3B4E-A6F8-4781C257C0DA}" type="datetimeFigureOut">
              <a:rPr lang="it-IT" smtClean="0"/>
              <a:pPr/>
              <a:t>14/02/17</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EB5034-6C09-EC4C-940B-97ED6001B9AC}"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stile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stile</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55A4F23E-F518-3B4E-A6F8-4781C257C0DA}" type="datetimeFigureOut">
              <a:rPr lang="it-IT" smtClean="0"/>
              <a:pPr/>
              <a:t>14/02/17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EB5034-6C09-EC4C-940B-97ED6001B9AC}"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7" name="Segnaposto data 6"/>
          <p:cNvSpPr>
            <a:spLocks noGrp="1"/>
          </p:cNvSpPr>
          <p:nvPr>
            <p:ph type="dt" sz="half" idx="10"/>
          </p:nvPr>
        </p:nvSpPr>
        <p:spPr/>
        <p:txBody>
          <a:bodyPr/>
          <a:lstStyle/>
          <a:p>
            <a:fld id="{55A4F23E-F518-3B4E-A6F8-4781C257C0DA}" type="datetimeFigureOut">
              <a:rPr lang="it-IT" smtClean="0"/>
              <a:pPr/>
              <a:t>14/02/17</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55EB5034-6C09-EC4C-940B-97ED6001B9AC}"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stile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data 2"/>
          <p:cNvSpPr>
            <a:spLocks noGrp="1"/>
          </p:cNvSpPr>
          <p:nvPr>
            <p:ph type="dt" sz="half" idx="10"/>
          </p:nvPr>
        </p:nvSpPr>
        <p:spPr/>
        <p:txBody>
          <a:bodyPr/>
          <a:lstStyle/>
          <a:p>
            <a:fld id="{55A4F23E-F518-3B4E-A6F8-4781C257C0DA}" type="datetimeFigureOut">
              <a:rPr lang="it-IT" smtClean="0"/>
              <a:pPr/>
              <a:t>14/02/17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55EB5034-6C09-EC4C-940B-97ED6001B9A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55A4F23E-F518-3B4E-A6F8-4781C257C0DA}" type="datetimeFigureOut">
              <a:rPr lang="it-IT" smtClean="0"/>
              <a:pPr/>
              <a:t>14/02/17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EB5034-6C09-EC4C-940B-97ED6001B9A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stile</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EB5034-6C09-EC4C-940B-97ED6001B9AC}"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55A4F23E-F518-3B4E-A6F8-4781C257C0DA}" type="datetimeFigureOut">
              <a:rPr lang="it-IT" smtClean="0"/>
              <a:pPr/>
              <a:t>14/02/17</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55EB5034-6C09-EC4C-940B-97ED6001B9AC}"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Trascinare l'immagine su un segnaposto o fare clic sull'icona per aggiungerla</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55A4F23E-F518-3B4E-A6F8-4781C257C0DA}" type="datetimeFigureOut">
              <a:rPr lang="it-IT" smtClean="0"/>
              <a:pPr/>
              <a:t>14/02/17</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5A4F23E-F518-3B4E-A6F8-4781C257C0DA}" type="datetimeFigureOut">
              <a:rPr lang="it-IT" smtClean="0"/>
              <a:pPr/>
              <a:t>14/02/17</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EB5034-6C09-EC4C-940B-97ED6001B9AC}"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stile</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599" y="2819399"/>
            <a:ext cx="6770511" cy="2980267"/>
          </a:xfrm>
        </p:spPr>
        <p:txBody>
          <a:bodyPr>
            <a:normAutofit/>
          </a:bodyPr>
          <a:lstStyle/>
          <a:p>
            <a:r>
              <a:rPr lang="it-IT" sz="2000" dirty="0" smtClean="0"/>
              <a:t>Gianni </a:t>
            </a:r>
            <a:r>
              <a:rPr lang="it-IT" sz="2000" dirty="0" smtClean="0"/>
              <a:t>Silvestrini</a:t>
            </a:r>
            <a:endParaRPr lang="it-IT" sz="2000" dirty="0"/>
          </a:p>
          <a:p>
            <a:r>
              <a:rPr lang="it-IT" sz="2000" dirty="0" smtClean="0"/>
              <a:t>Direttore scientifico Kyoto Club</a:t>
            </a:r>
          </a:p>
          <a:p>
            <a:endParaRPr lang="it-IT" sz="2000" dirty="0"/>
          </a:p>
          <a:p>
            <a:endParaRPr lang="it-IT" sz="2000" dirty="0" smtClean="0"/>
          </a:p>
          <a:p>
            <a:r>
              <a:rPr lang="it-IT" sz="2000" dirty="0" smtClean="0"/>
              <a:t>La Spezia 18 febbraio 2017</a:t>
            </a:r>
            <a:endParaRPr lang="it-IT" sz="2400" dirty="0" smtClean="0"/>
          </a:p>
          <a:p>
            <a:endParaRPr lang="it-IT" dirty="0" smtClean="0"/>
          </a:p>
          <a:p>
            <a:endParaRPr lang="it-IT" dirty="0"/>
          </a:p>
          <a:p>
            <a:endParaRPr lang="it-IT" dirty="0" smtClean="0"/>
          </a:p>
        </p:txBody>
      </p:sp>
      <p:sp>
        <p:nvSpPr>
          <p:cNvPr id="2" name="Titolo 1"/>
          <p:cNvSpPr>
            <a:spLocks noGrp="1"/>
          </p:cNvSpPr>
          <p:nvPr>
            <p:ph type="ctrTitle"/>
          </p:nvPr>
        </p:nvSpPr>
        <p:spPr/>
        <p:txBody>
          <a:bodyPr>
            <a:normAutofit fontScale="90000"/>
          </a:bodyPr>
          <a:lstStyle/>
          <a:p>
            <a:r>
              <a:rPr lang="it-IT" dirty="0" smtClean="0"/>
              <a:t>Il </a:t>
            </a:r>
            <a:r>
              <a:rPr lang="it-IT" dirty="0"/>
              <a:t>cambiamento climatico e il nuovo modello di </a:t>
            </a:r>
            <a:r>
              <a:rPr lang="it-IT" dirty="0" smtClean="0"/>
              <a:t>città</a:t>
            </a:r>
            <a:r>
              <a:rPr lang="it-IT" dirty="0"/>
              <a:t/>
            </a:r>
            <a:br>
              <a:rPr lang="it-IT" dirty="0"/>
            </a:br>
            <a:endParaRPr lang="it-IT" dirty="0"/>
          </a:p>
        </p:txBody>
      </p:sp>
    </p:spTree>
    <p:extLst>
      <p:ext uri="{BB962C8B-B14F-4D97-AF65-F5344CB8AC3E}">
        <p14:creationId xmlns:p14="http://schemas.microsoft.com/office/powerpoint/2010/main" val="30468221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8487" y="2640424"/>
            <a:ext cx="7816187" cy="769441"/>
          </a:xfrm>
          <a:prstGeom prst="rect">
            <a:avLst/>
          </a:prstGeom>
          <a:noFill/>
        </p:spPr>
        <p:txBody>
          <a:bodyPr wrap="none" rtlCol="0">
            <a:spAutoFit/>
          </a:bodyPr>
          <a:lstStyle/>
          <a:p>
            <a:r>
              <a:rPr lang="it-IT" sz="4400" dirty="0" smtClean="0"/>
              <a:t>La manifattura torna in città?</a:t>
            </a:r>
            <a:endParaRPr lang="it-IT" sz="4400" dirty="0"/>
          </a:p>
        </p:txBody>
      </p:sp>
    </p:spTree>
    <p:extLst>
      <p:ext uri="{BB962C8B-B14F-4D97-AF65-F5344CB8AC3E}">
        <p14:creationId xmlns:p14="http://schemas.microsoft.com/office/powerpoint/2010/main" val="325744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87400" y="1746612"/>
            <a:ext cx="7556500" cy="4254500"/>
          </a:xfrm>
          <a:prstGeom prst="rect">
            <a:avLst/>
          </a:prstGeom>
        </p:spPr>
      </p:pic>
      <p:sp>
        <p:nvSpPr>
          <p:cNvPr id="3" name="CasellaDiTesto 2"/>
          <p:cNvSpPr txBox="1"/>
          <p:nvPr/>
        </p:nvSpPr>
        <p:spPr>
          <a:xfrm>
            <a:off x="1687609" y="701885"/>
            <a:ext cx="6399547" cy="769441"/>
          </a:xfrm>
          <a:prstGeom prst="rect">
            <a:avLst/>
          </a:prstGeom>
          <a:noFill/>
        </p:spPr>
        <p:txBody>
          <a:bodyPr wrap="square" rtlCol="0">
            <a:spAutoFit/>
          </a:bodyPr>
          <a:lstStyle/>
          <a:p>
            <a:r>
              <a:rPr lang="it-IT" sz="4400" dirty="0" smtClean="0"/>
              <a:t>        Stampa 3D</a:t>
            </a:r>
            <a:endParaRPr lang="it-IT" sz="4400" dirty="0"/>
          </a:p>
        </p:txBody>
      </p:sp>
    </p:spTree>
    <p:extLst>
      <p:ext uri="{BB962C8B-B14F-4D97-AF65-F5344CB8AC3E}">
        <p14:creationId xmlns:p14="http://schemas.microsoft.com/office/powerpoint/2010/main" val="191781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04572" y="1938539"/>
            <a:ext cx="5263335" cy="1754327"/>
          </a:xfrm>
          <a:prstGeom prst="rect">
            <a:avLst/>
          </a:prstGeom>
          <a:noFill/>
        </p:spPr>
        <p:txBody>
          <a:bodyPr wrap="square" rtlCol="0">
            <a:spAutoFit/>
          </a:bodyPr>
          <a:lstStyle/>
          <a:p>
            <a:pPr algn="ctr"/>
            <a:r>
              <a:rPr lang="it-IT" sz="3600" dirty="0" smtClean="0"/>
              <a:t>Orti urbani, tetti verdi</a:t>
            </a:r>
          </a:p>
          <a:p>
            <a:pPr algn="ctr"/>
            <a:r>
              <a:rPr lang="it-IT" sz="3600" dirty="0" smtClean="0"/>
              <a:t>e </a:t>
            </a:r>
          </a:p>
          <a:p>
            <a:pPr algn="ctr"/>
            <a:r>
              <a:rPr lang="it-IT" sz="3600" dirty="0" smtClean="0"/>
              <a:t>agricoltura di prossimità</a:t>
            </a:r>
            <a:endParaRPr lang="it-IT" sz="3600" dirty="0"/>
          </a:p>
        </p:txBody>
      </p:sp>
    </p:spTree>
    <p:extLst>
      <p:ext uri="{BB962C8B-B14F-4D97-AF65-F5344CB8AC3E}">
        <p14:creationId xmlns:p14="http://schemas.microsoft.com/office/powerpoint/2010/main" val="264204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935704" y="1511300"/>
            <a:ext cx="7402087" cy="4657146"/>
          </a:xfrm>
          <a:prstGeom prst="rect">
            <a:avLst/>
          </a:prstGeom>
        </p:spPr>
      </p:pic>
    </p:spTree>
    <p:extLst>
      <p:ext uri="{BB962C8B-B14F-4D97-AF65-F5344CB8AC3E}">
        <p14:creationId xmlns:p14="http://schemas.microsoft.com/office/powerpoint/2010/main" val="291367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38752" y="2224314"/>
            <a:ext cx="4561557" cy="1446550"/>
          </a:xfrm>
          <a:prstGeom prst="rect">
            <a:avLst/>
          </a:prstGeom>
          <a:noFill/>
        </p:spPr>
        <p:txBody>
          <a:bodyPr wrap="square" rtlCol="0">
            <a:spAutoFit/>
          </a:bodyPr>
          <a:lstStyle/>
          <a:p>
            <a:pPr algn="ctr"/>
            <a:r>
              <a:rPr lang="it-IT" sz="4400" dirty="0" smtClean="0"/>
              <a:t>Edifici produttori di energia</a:t>
            </a:r>
            <a:endParaRPr lang="it-IT" sz="4400" dirty="0"/>
          </a:p>
        </p:txBody>
      </p:sp>
    </p:spTree>
    <p:extLst>
      <p:ext uri="{BB962C8B-B14F-4D97-AF65-F5344CB8AC3E}">
        <p14:creationId xmlns:p14="http://schemas.microsoft.com/office/powerpoint/2010/main" val="384375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02794" y="1040747"/>
            <a:ext cx="7084704" cy="5315905"/>
          </a:xfrm>
          <a:prstGeom prst="rect">
            <a:avLst/>
          </a:prstGeom>
        </p:spPr>
      </p:pic>
    </p:spTree>
    <p:extLst>
      <p:ext uri="{BB962C8B-B14F-4D97-AF65-F5344CB8AC3E}">
        <p14:creationId xmlns:p14="http://schemas.microsoft.com/office/powerpoint/2010/main" val="279521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55612" y="701885"/>
            <a:ext cx="7152540" cy="5364405"/>
          </a:xfrm>
          <a:prstGeom prst="rect">
            <a:avLst/>
          </a:prstGeom>
        </p:spPr>
      </p:pic>
    </p:spTree>
    <p:extLst>
      <p:ext uri="{BB962C8B-B14F-4D97-AF65-F5344CB8AC3E}">
        <p14:creationId xmlns:p14="http://schemas.microsoft.com/office/powerpoint/2010/main" val="349496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Veicoli elettrici connessi </a:t>
            </a:r>
            <a:r>
              <a:rPr lang="it-IT" dirty="0" err="1" smtClean="0"/>
              <a:t>bidirezionalmente</a:t>
            </a:r>
            <a:endParaRPr lang="it-IT" dirty="0"/>
          </a:p>
        </p:txBody>
      </p:sp>
      <p:pic>
        <p:nvPicPr>
          <p:cNvPr id="3" name="Immagine 2"/>
          <p:cNvPicPr>
            <a:picLocks noChangeAspect="1"/>
          </p:cNvPicPr>
          <p:nvPr/>
        </p:nvPicPr>
        <p:blipFill>
          <a:blip r:embed="rId2"/>
          <a:stretch>
            <a:fillRect/>
          </a:stretch>
        </p:blipFill>
        <p:spPr>
          <a:xfrm>
            <a:off x="1203047" y="1433284"/>
            <a:ext cx="6955121" cy="4945091"/>
          </a:xfrm>
          <a:prstGeom prst="rect">
            <a:avLst/>
          </a:prstGeom>
        </p:spPr>
      </p:pic>
    </p:spTree>
    <p:extLst>
      <p:ext uri="{BB962C8B-B14F-4D97-AF65-F5344CB8AC3E}">
        <p14:creationId xmlns:p14="http://schemas.microsoft.com/office/powerpoint/2010/main" val="9538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Nuovi spazi nelle città</a:t>
            </a:r>
            <a:endParaRPr lang="it-IT" dirty="0"/>
          </a:p>
        </p:txBody>
      </p:sp>
      <p:sp>
        <p:nvSpPr>
          <p:cNvPr id="3" name="CasellaDiTesto 2"/>
          <p:cNvSpPr txBox="1"/>
          <p:nvPr/>
        </p:nvSpPr>
        <p:spPr>
          <a:xfrm>
            <a:off x="484561" y="1854982"/>
            <a:ext cx="8334882" cy="3323987"/>
          </a:xfrm>
          <a:prstGeom prst="rect">
            <a:avLst/>
          </a:prstGeom>
          <a:noFill/>
        </p:spPr>
        <p:txBody>
          <a:bodyPr wrap="square" rtlCol="0">
            <a:spAutoFit/>
          </a:bodyPr>
          <a:lstStyle/>
          <a:p>
            <a:r>
              <a:rPr lang="it-IT" sz="3200" dirty="0" smtClean="0"/>
              <a:t>Recupero aree industriali dismesse, capannoni abbandonati, caserme in disuso.. </a:t>
            </a:r>
          </a:p>
          <a:p>
            <a:endParaRPr lang="it-IT" sz="3200" dirty="0"/>
          </a:p>
          <a:p>
            <a:r>
              <a:rPr lang="it-IT" sz="3200" dirty="0" smtClean="0"/>
              <a:t>Coperture: solare, tetti verdi </a:t>
            </a:r>
          </a:p>
          <a:p>
            <a:endParaRPr lang="it-IT" sz="3200" dirty="0"/>
          </a:p>
          <a:p>
            <a:r>
              <a:rPr lang="it-IT" sz="3200" dirty="0" smtClean="0"/>
              <a:t>Liberazione di superfici stradali, parcheggi </a:t>
            </a:r>
          </a:p>
          <a:p>
            <a:endParaRPr lang="it-IT" dirty="0"/>
          </a:p>
        </p:txBody>
      </p:sp>
    </p:spTree>
    <p:extLst>
      <p:ext uri="{BB962C8B-B14F-4D97-AF65-F5344CB8AC3E}">
        <p14:creationId xmlns:p14="http://schemas.microsoft.com/office/powerpoint/2010/main" val="394875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03049" y="1570886"/>
            <a:ext cx="7084616" cy="2554545"/>
          </a:xfrm>
          <a:prstGeom prst="rect">
            <a:avLst/>
          </a:prstGeom>
          <a:noFill/>
        </p:spPr>
        <p:txBody>
          <a:bodyPr wrap="square" rtlCol="0">
            <a:spAutoFit/>
          </a:bodyPr>
          <a:lstStyle/>
          <a:p>
            <a:pPr algn="ctr"/>
            <a:r>
              <a:rPr lang="it-IT" sz="4000" dirty="0" smtClean="0"/>
              <a:t>Strumenti </a:t>
            </a:r>
            <a:r>
              <a:rPr lang="it-IT" sz="4000" dirty="0" err="1" smtClean="0"/>
              <a:t>smart</a:t>
            </a:r>
            <a:r>
              <a:rPr lang="it-IT" sz="4000" dirty="0" smtClean="0"/>
              <a:t> per favorire la partecipazione</a:t>
            </a:r>
          </a:p>
          <a:p>
            <a:pPr algn="ctr"/>
            <a:r>
              <a:rPr lang="it-IT" sz="4000" dirty="0" smtClean="0"/>
              <a:t>il coinvolgimento dei cittadini, </a:t>
            </a:r>
          </a:p>
          <a:p>
            <a:pPr algn="ctr"/>
            <a:r>
              <a:rPr lang="it-IT" sz="4000" dirty="0" smtClean="0"/>
              <a:t>idee e start up</a:t>
            </a:r>
            <a:endParaRPr lang="it-IT" sz="4000" dirty="0"/>
          </a:p>
        </p:txBody>
      </p:sp>
    </p:spTree>
    <p:extLst>
      <p:ext uri="{BB962C8B-B14F-4D97-AF65-F5344CB8AC3E}">
        <p14:creationId xmlns:p14="http://schemas.microsoft.com/office/powerpoint/2010/main" val="246670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Disruptive </a:t>
            </a:r>
            <a:r>
              <a:rPr lang="it-IT" dirty="0" err="1" smtClean="0"/>
              <a:t>technologies</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sz="3200" dirty="0" smtClean="0"/>
              <a:t>Irruzione nel mercato di tecnologie con prestazioni e prezzi in grado di mettere in discussione equilibri preesistenti e delineare scenari </a:t>
            </a:r>
            <a:r>
              <a:rPr lang="it-IT" sz="3200" dirty="0" err="1" smtClean="0"/>
              <a:t>ambientalmente</a:t>
            </a:r>
            <a:r>
              <a:rPr lang="it-IT" sz="3200" dirty="0" smtClean="0"/>
              <a:t> e socialmente più sostenibili</a:t>
            </a:r>
          </a:p>
          <a:p>
            <a:pPr marL="0" indent="0" algn="just">
              <a:buNone/>
            </a:pPr>
            <a:endParaRPr lang="it-IT" sz="3200" dirty="0" smtClean="0"/>
          </a:p>
          <a:p>
            <a:pPr marL="0" indent="0" algn="just">
              <a:buNone/>
            </a:pPr>
            <a:r>
              <a:rPr lang="it-IT" sz="3200" dirty="0" smtClean="0"/>
              <a:t>Se </a:t>
            </a:r>
            <a:r>
              <a:rPr lang="it-IT" sz="3200" dirty="0"/>
              <a:t>gestiti in modo </a:t>
            </a:r>
            <a:r>
              <a:rPr lang="it-IT" sz="3200" dirty="0" smtClean="0"/>
              <a:t>intelligente, strumenti per battaglia clima, </a:t>
            </a:r>
            <a:r>
              <a:rPr lang="it-IT" sz="3200" dirty="0" err="1" smtClean="0"/>
              <a:t>circular</a:t>
            </a:r>
            <a:r>
              <a:rPr lang="it-IT" sz="3200" dirty="0" smtClean="0"/>
              <a:t> economy e riequilibrio sociale</a:t>
            </a:r>
            <a:endParaRPr lang="it-IT" sz="3200" dirty="0"/>
          </a:p>
        </p:txBody>
      </p:sp>
    </p:spTree>
    <p:extLst>
      <p:ext uri="{BB962C8B-B14F-4D97-AF65-F5344CB8AC3E}">
        <p14:creationId xmlns:p14="http://schemas.microsoft.com/office/powerpoint/2010/main" val="41321655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03818" y="1286788"/>
            <a:ext cx="7471917" cy="3816429"/>
          </a:xfrm>
          <a:prstGeom prst="rect">
            <a:avLst/>
          </a:prstGeom>
          <a:noFill/>
        </p:spPr>
        <p:txBody>
          <a:bodyPr wrap="none" rtlCol="0">
            <a:spAutoFit/>
          </a:bodyPr>
          <a:lstStyle/>
          <a:p>
            <a:pPr algn="ctr"/>
            <a:r>
              <a:rPr lang="it-IT" sz="3200" dirty="0" smtClean="0"/>
              <a:t>In conclusione, </a:t>
            </a:r>
          </a:p>
          <a:p>
            <a:pPr algn="ctr"/>
            <a:r>
              <a:rPr lang="it-IT" sz="3200" dirty="0" smtClean="0"/>
              <a:t>si aprono enormi opportunità, </a:t>
            </a:r>
          </a:p>
          <a:p>
            <a:pPr algn="ctr"/>
            <a:r>
              <a:rPr lang="it-IT" sz="3200" dirty="0" smtClean="0"/>
              <a:t>anche per le aree urbane</a:t>
            </a:r>
          </a:p>
          <a:p>
            <a:pPr algn="ctr"/>
            <a:endParaRPr lang="it-IT" sz="3200" dirty="0"/>
          </a:p>
          <a:p>
            <a:pPr algn="ctr"/>
            <a:r>
              <a:rPr lang="it-IT" sz="3200" dirty="0" smtClean="0"/>
              <a:t>Ma… bisogna sapere coglierle</a:t>
            </a:r>
          </a:p>
          <a:p>
            <a:pPr algn="ctr"/>
            <a:endParaRPr lang="it-IT" sz="3200" dirty="0"/>
          </a:p>
          <a:p>
            <a:pPr algn="ctr"/>
            <a:r>
              <a:rPr lang="it-IT" sz="3200" dirty="0" smtClean="0"/>
              <a:t>Occorrono visione, strategia, strumenti</a:t>
            </a:r>
          </a:p>
          <a:p>
            <a:endParaRPr lang="it-IT" dirty="0"/>
          </a:p>
        </p:txBody>
      </p:sp>
    </p:spTree>
    <p:extLst>
      <p:ext uri="{BB962C8B-B14F-4D97-AF65-F5344CB8AC3E}">
        <p14:creationId xmlns:p14="http://schemas.microsoft.com/office/powerpoint/2010/main" val="355158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17600" y="162561"/>
            <a:ext cx="6874933" cy="2570479"/>
          </a:xfrm>
        </p:spPr>
        <p:txBody>
          <a:bodyPr>
            <a:noAutofit/>
          </a:bodyPr>
          <a:lstStyle/>
          <a:p>
            <a:r>
              <a:rPr lang="it-IT" sz="2800" dirty="0" smtClean="0">
                <a:solidFill>
                  <a:schemeClr val="accent6">
                    <a:lumMod val="50000"/>
                  </a:schemeClr>
                </a:solidFill>
                <a:latin typeface="Georgia" charset="0"/>
                <a:ea typeface="MS PGothic" charset="0"/>
              </a:rPr>
              <a:t>Il nostro “</a:t>
            </a:r>
            <a:r>
              <a:rPr lang="it-IT" sz="2800" dirty="0">
                <a:solidFill>
                  <a:schemeClr val="accent6">
                    <a:lumMod val="50000"/>
                  </a:schemeClr>
                </a:solidFill>
                <a:latin typeface="Georgia" charset="0"/>
                <a:ea typeface="MS PGothic" charset="0"/>
              </a:rPr>
              <a:t>shale gas</a:t>
            </a:r>
            <a:r>
              <a:rPr lang="it-IT" sz="2800" dirty="0" smtClean="0">
                <a:solidFill>
                  <a:schemeClr val="accent6">
                    <a:lumMod val="50000"/>
                  </a:schemeClr>
                </a:solidFill>
                <a:latin typeface="Georgia" charset="0"/>
                <a:ea typeface="MS PGothic" charset="0"/>
              </a:rPr>
              <a:t>”: </a:t>
            </a:r>
            <a:br>
              <a:rPr lang="it-IT" sz="2800" dirty="0" smtClean="0">
                <a:solidFill>
                  <a:schemeClr val="accent6">
                    <a:lumMod val="50000"/>
                  </a:schemeClr>
                </a:solidFill>
                <a:latin typeface="Georgia" charset="0"/>
                <a:ea typeface="MS PGothic" charset="0"/>
              </a:rPr>
            </a:br>
            <a:r>
              <a:rPr lang="it-IT" sz="2800" dirty="0" smtClean="0">
                <a:solidFill>
                  <a:schemeClr val="accent6">
                    <a:lumMod val="50000"/>
                  </a:schemeClr>
                </a:solidFill>
                <a:latin typeface="Georgia" charset="0"/>
                <a:ea typeface="MS PGothic" charset="0"/>
              </a:rPr>
              <a:t/>
            </a:r>
            <a:br>
              <a:rPr lang="it-IT" sz="2800" dirty="0" smtClean="0">
                <a:solidFill>
                  <a:schemeClr val="accent6">
                    <a:lumMod val="50000"/>
                  </a:schemeClr>
                </a:solidFill>
                <a:latin typeface="Georgia" charset="0"/>
                <a:ea typeface="MS PGothic" charset="0"/>
              </a:rPr>
            </a:br>
            <a:r>
              <a:rPr lang="it-IT" sz="2800" dirty="0" smtClean="0">
                <a:solidFill>
                  <a:schemeClr val="accent6">
                    <a:lumMod val="50000"/>
                  </a:schemeClr>
                </a:solidFill>
                <a:latin typeface="Georgia" charset="0"/>
                <a:ea typeface="MS PGothic" charset="0"/>
              </a:rPr>
              <a:t>I risparmi derivanti dalla riqualificazione spinta del parco edilizio</a:t>
            </a:r>
            <a:r>
              <a:rPr lang="it-IT" sz="2400" dirty="0">
                <a:solidFill>
                  <a:schemeClr val="accent6">
                    <a:lumMod val="50000"/>
                  </a:schemeClr>
                </a:solidFill>
              </a:rPr>
              <a:t/>
            </a:r>
            <a:br>
              <a:rPr lang="it-IT" sz="2400" dirty="0">
                <a:solidFill>
                  <a:schemeClr val="accent6">
                    <a:lumMod val="50000"/>
                  </a:schemeClr>
                </a:solidFill>
              </a:rPr>
            </a:br>
            <a:endParaRPr lang="it-IT" sz="2400" dirty="0">
              <a:solidFill>
                <a:schemeClr val="accent6">
                  <a:lumMod val="50000"/>
                </a:schemeClr>
              </a:solidFill>
            </a:endParaRPr>
          </a:p>
        </p:txBody>
      </p:sp>
      <p:pic>
        <p:nvPicPr>
          <p:cNvPr id="37890" name="Picture 2" descr="http://www.energy-without-carbon.org/sites/default/files/shale%20gas%20fracking.jpg"/>
          <p:cNvPicPr>
            <a:picLocks noChangeAspect="1" noChangeArrowheads="1"/>
          </p:cNvPicPr>
          <p:nvPr/>
        </p:nvPicPr>
        <p:blipFill>
          <a:blip r:embed="rId2"/>
          <a:srcRect/>
          <a:stretch>
            <a:fillRect/>
          </a:stretch>
        </p:blipFill>
        <p:spPr bwMode="auto">
          <a:xfrm>
            <a:off x="1402291" y="2881210"/>
            <a:ext cx="6590242" cy="3328073"/>
          </a:xfrm>
          <a:prstGeom prst="rect">
            <a:avLst/>
          </a:prstGeom>
          <a:noFill/>
        </p:spPr>
      </p:pic>
    </p:spTree>
    <p:extLst>
      <p:ext uri="{BB962C8B-B14F-4D97-AF65-F5344CB8AC3E}">
        <p14:creationId xmlns:p14="http://schemas.microsoft.com/office/powerpoint/2010/main" val="2074656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a:xfrm>
            <a:off x="286196" y="720974"/>
            <a:ext cx="8495711" cy="434606"/>
          </a:xfrm>
          <a:noFill/>
        </p:spPr>
        <p:txBody>
          <a:bodyPr>
            <a:noAutofit/>
          </a:bodyPr>
          <a:lstStyle/>
          <a:p>
            <a:pPr algn="just"/>
            <a:r>
              <a:rPr lang="it-IT" sz="2600" b="1" dirty="0" smtClean="0">
                <a:solidFill>
                  <a:srgbClr val="8B1926"/>
                </a:solidFill>
                <a:latin typeface="Arial" pitchFamily="34" charset="0"/>
                <a:cs typeface="Arial" pitchFamily="34" charset="0"/>
              </a:rPr>
              <a:t>Riqualificare un edificio in una settimana, azzerando la bolletta energetica</a:t>
            </a:r>
            <a:endParaRPr lang="it-IT" sz="2600" b="1" dirty="0">
              <a:solidFill>
                <a:srgbClr val="8B1926"/>
              </a:solidFill>
              <a:latin typeface="Arial" pitchFamily="34" charset="0"/>
              <a:cs typeface="Arial" pitchFamily="34" charset="0"/>
            </a:endParaRPr>
          </a:p>
        </p:txBody>
      </p:sp>
      <p:sp>
        <p:nvSpPr>
          <p:cNvPr id="14339" name="Rectangle 11"/>
          <p:cNvSpPr>
            <a:spLocks noChangeArrowheads="1"/>
          </p:cNvSpPr>
          <p:nvPr/>
        </p:nvSpPr>
        <p:spPr bwMode="auto">
          <a:xfrm>
            <a:off x="286197" y="1370327"/>
            <a:ext cx="8230073" cy="639299"/>
          </a:xfrm>
          <a:prstGeom prst="rect">
            <a:avLst/>
          </a:prstGeom>
          <a:noFill/>
          <a:ln w="9525">
            <a:noFill/>
            <a:miter lim="800000"/>
            <a:headEnd/>
            <a:tailEnd/>
          </a:ln>
        </p:spPr>
        <p:txBody>
          <a:bodyPr anchor="ctr"/>
          <a:lstStyle/>
          <a:p>
            <a:endParaRPr lang="it-IT" sz="2000" dirty="0">
              <a:solidFill>
                <a:srgbClr val="800000"/>
              </a:solidFill>
              <a:latin typeface="Arial" pitchFamily="34" charset="0"/>
              <a:cs typeface="Arial" pitchFamily="34" charset="0"/>
            </a:endParaRPr>
          </a:p>
        </p:txBody>
      </p:sp>
      <p:sp>
        <p:nvSpPr>
          <p:cNvPr id="2" name="CasellaDiTesto 1"/>
          <p:cNvSpPr txBox="1"/>
          <p:nvPr/>
        </p:nvSpPr>
        <p:spPr>
          <a:xfrm>
            <a:off x="286198" y="1997970"/>
            <a:ext cx="8660820" cy="830997"/>
          </a:xfrm>
          <a:prstGeom prst="rect">
            <a:avLst/>
          </a:prstGeom>
          <a:noFill/>
        </p:spPr>
        <p:txBody>
          <a:bodyPr wrap="square" rtlCol="0">
            <a:spAutoFit/>
          </a:bodyPr>
          <a:lstStyle/>
          <a:p>
            <a:r>
              <a:rPr lang="it-IT" sz="2400" dirty="0">
                <a:solidFill>
                  <a:schemeClr val="tx1"/>
                </a:solidFill>
                <a:latin typeface="Arial"/>
                <a:cs typeface="Arial"/>
              </a:rPr>
              <a:t>Industrializzare le </a:t>
            </a:r>
            <a:r>
              <a:rPr lang="it-IT" sz="2400" dirty="0" smtClean="0">
                <a:solidFill>
                  <a:schemeClr val="tx1"/>
                </a:solidFill>
                <a:latin typeface="Arial"/>
                <a:cs typeface="Arial"/>
              </a:rPr>
              <a:t>ristrutturazioni: Il </a:t>
            </a:r>
            <a:r>
              <a:rPr lang="it-IT" sz="2400" dirty="0">
                <a:solidFill>
                  <a:schemeClr val="tx1"/>
                </a:solidFill>
                <a:latin typeface="Arial"/>
                <a:cs typeface="Arial"/>
              </a:rPr>
              <a:t>caso </a:t>
            </a:r>
            <a:r>
              <a:rPr lang="it-IT" sz="2400" dirty="0" smtClean="0">
                <a:solidFill>
                  <a:schemeClr val="tx1"/>
                </a:solidFill>
                <a:latin typeface="Arial"/>
                <a:cs typeface="Arial"/>
              </a:rPr>
              <a:t>olandese: 110.000 appartamenti di case popolari al 2020. Costo ridotto del 40%</a:t>
            </a:r>
          </a:p>
        </p:txBody>
      </p:sp>
      <p:pic>
        <p:nvPicPr>
          <p:cNvPr id="3" name="Immagine 2"/>
          <p:cNvPicPr>
            <a:picLocks noChangeAspect="1"/>
          </p:cNvPicPr>
          <p:nvPr/>
        </p:nvPicPr>
        <p:blipFill>
          <a:blip r:embed="rId3"/>
          <a:stretch>
            <a:fillRect/>
          </a:stretch>
        </p:blipFill>
        <p:spPr>
          <a:xfrm>
            <a:off x="3993042" y="3243531"/>
            <a:ext cx="5052431" cy="3087598"/>
          </a:xfrm>
          <a:prstGeom prst="rect">
            <a:avLst/>
          </a:prstGeom>
        </p:spPr>
      </p:pic>
      <p:pic>
        <p:nvPicPr>
          <p:cNvPr id="4" name="Immagine 3"/>
          <p:cNvPicPr>
            <a:picLocks noChangeAspect="1"/>
          </p:cNvPicPr>
          <p:nvPr/>
        </p:nvPicPr>
        <p:blipFill>
          <a:blip r:embed="rId4"/>
          <a:stretch>
            <a:fillRect/>
          </a:stretch>
        </p:blipFill>
        <p:spPr>
          <a:xfrm>
            <a:off x="98455" y="3243531"/>
            <a:ext cx="4112501" cy="3087598"/>
          </a:xfrm>
          <a:prstGeom prst="rect">
            <a:avLst/>
          </a:prstGeom>
        </p:spPr>
      </p:pic>
    </p:spTree>
    <p:extLst>
      <p:ext uri="{BB962C8B-B14F-4D97-AF65-F5344CB8AC3E}">
        <p14:creationId xmlns:p14="http://schemas.microsoft.com/office/powerpoint/2010/main" val="1446338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Rapida crescita del car </a:t>
            </a:r>
            <a:r>
              <a:rPr lang="it-IT" dirty="0" err="1" smtClean="0"/>
              <a:t>sharing</a:t>
            </a:r>
            <a:endParaRPr lang="it-IT" dirty="0"/>
          </a:p>
        </p:txBody>
      </p:sp>
      <p:sp>
        <p:nvSpPr>
          <p:cNvPr id="3" name="Segnaposto contenuto 2"/>
          <p:cNvSpPr>
            <a:spLocks noGrp="1"/>
          </p:cNvSpPr>
          <p:nvPr>
            <p:ph sz="quarter" idx="1"/>
          </p:nvPr>
        </p:nvSpPr>
        <p:spPr/>
        <p:txBody>
          <a:bodyPr/>
          <a:lstStyle/>
          <a:p>
            <a:pPr marL="0" indent="0">
              <a:buNone/>
            </a:pPr>
            <a:endParaRPr lang="it-IT" dirty="0"/>
          </a:p>
        </p:txBody>
      </p:sp>
      <p:pic>
        <p:nvPicPr>
          <p:cNvPr id="4" name="Immagine 3"/>
          <p:cNvPicPr>
            <a:picLocks noChangeAspect="1"/>
          </p:cNvPicPr>
          <p:nvPr/>
        </p:nvPicPr>
        <p:blipFill>
          <a:blip r:embed="rId2"/>
          <a:stretch>
            <a:fillRect/>
          </a:stretch>
        </p:blipFill>
        <p:spPr>
          <a:xfrm>
            <a:off x="1002540" y="1438990"/>
            <a:ext cx="7602596" cy="4892553"/>
          </a:xfrm>
          <a:prstGeom prst="rect">
            <a:avLst/>
          </a:prstGeom>
        </p:spPr>
      </p:pic>
    </p:spTree>
    <p:extLst>
      <p:ext uri="{BB962C8B-B14F-4D97-AF65-F5344CB8AC3E}">
        <p14:creationId xmlns:p14="http://schemas.microsoft.com/office/powerpoint/2010/main" val="706047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936895" cy="753457"/>
          </a:xfrm>
        </p:spPr>
        <p:txBody>
          <a:bodyPr>
            <a:normAutofit/>
          </a:bodyPr>
          <a:lstStyle/>
          <a:p>
            <a:r>
              <a:rPr lang="it-IT" sz="2900" b="1" dirty="0">
                <a:solidFill>
                  <a:srgbClr val="8B1926"/>
                </a:solidFill>
                <a:latin typeface="Arial" pitchFamily="34" charset="0"/>
                <a:cs typeface="Arial" pitchFamily="34" charset="0"/>
              </a:rPr>
              <a:t>Decolla il mercato dell’auto elettrica</a:t>
            </a:r>
          </a:p>
        </p:txBody>
      </p:sp>
      <p:pic>
        <p:nvPicPr>
          <p:cNvPr id="4" name="Immagine 3"/>
          <p:cNvPicPr>
            <a:picLocks noChangeAspect="1"/>
          </p:cNvPicPr>
          <p:nvPr/>
        </p:nvPicPr>
        <p:blipFill>
          <a:blip r:embed="rId2"/>
          <a:stretch>
            <a:fillRect/>
          </a:stretch>
        </p:blipFill>
        <p:spPr>
          <a:xfrm>
            <a:off x="596900" y="1819380"/>
            <a:ext cx="7950200" cy="4165600"/>
          </a:xfrm>
          <a:prstGeom prst="rect">
            <a:avLst/>
          </a:prstGeom>
        </p:spPr>
      </p:pic>
    </p:spTree>
    <p:extLst>
      <p:ext uri="{BB962C8B-B14F-4D97-AF65-F5344CB8AC3E}">
        <p14:creationId xmlns:p14="http://schemas.microsoft.com/office/powerpoint/2010/main" val="20242191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1524000"/>
            <a:ext cx="9144000" cy="3804498"/>
          </a:xfrm>
          <a:prstGeom prst="rect">
            <a:avLst/>
          </a:prstGeom>
        </p:spPr>
      </p:pic>
      <p:sp>
        <p:nvSpPr>
          <p:cNvPr id="2" name="CasellaDiTesto 1"/>
          <p:cNvSpPr txBox="1"/>
          <p:nvPr/>
        </p:nvSpPr>
        <p:spPr>
          <a:xfrm>
            <a:off x="317471" y="484634"/>
            <a:ext cx="8315648" cy="707886"/>
          </a:xfrm>
          <a:prstGeom prst="rect">
            <a:avLst/>
          </a:prstGeom>
          <a:noFill/>
        </p:spPr>
        <p:txBody>
          <a:bodyPr wrap="none" rtlCol="0">
            <a:spAutoFit/>
          </a:bodyPr>
          <a:lstStyle/>
          <a:p>
            <a:r>
              <a:rPr lang="it-IT" sz="4000" dirty="0" smtClean="0"/>
              <a:t>E poi arriva l’auto senza guidatore…</a:t>
            </a:r>
            <a:endParaRPr lang="it-IT" sz="4000" dirty="0"/>
          </a:p>
        </p:txBody>
      </p:sp>
    </p:spTree>
    <p:extLst>
      <p:ext uri="{BB962C8B-B14F-4D97-AF65-F5344CB8AC3E}">
        <p14:creationId xmlns:p14="http://schemas.microsoft.com/office/powerpoint/2010/main" val="28616337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1175" y="1102962"/>
            <a:ext cx="7651654" cy="3447098"/>
          </a:xfrm>
          <a:prstGeom prst="rect">
            <a:avLst/>
          </a:prstGeom>
          <a:noFill/>
        </p:spPr>
        <p:txBody>
          <a:bodyPr wrap="none" rtlCol="0">
            <a:spAutoFit/>
          </a:bodyPr>
          <a:lstStyle/>
          <a:p>
            <a:pPr algn="ctr"/>
            <a:r>
              <a:rPr lang="it-IT" sz="4000" dirty="0" smtClean="0"/>
              <a:t>Clima, </a:t>
            </a:r>
          </a:p>
          <a:p>
            <a:pPr algn="ctr"/>
            <a:r>
              <a:rPr lang="it-IT" sz="4000" dirty="0" smtClean="0"/>
              <a:t>economia circolare, </a:t>
            </a:r>
          </a:p>
          <a:p>
            <a:pPr algn="ctr"/>
            <a:r>
              <a:rPr lang="it-IT" sz="4000" dirty="0" smtClean="0"/>
              <a:t>disruptive </a:t>
            </a:r>
            <a:r>
              <a:rPr lang="it-IT" sz="4000" dirty="0" err="1" smtClean="0"/>
              <a:t>technologies</a:t>
            </a:r>
            <a:endParaRPr lang="it-IT" sz="4000" dirty="0" smtClean="0"/>
          </a:p>
          <a:p>
            <a:pPr algn="ctr"/>
            <a:endParaRPr lang="it-IT" sz="4000" dirty="0"/>
          </a:p>
          <a:p>
            <a:pPr algn="ctr"/>
            <a:r>
              <a:rPr lang="it-IT" sz="4000" dirty="0" smtClean="0">
                <a:solidFill>
                  <a:srgbClr val="FF0000"/>
                </a:solidFill>
              </a:rPr>
              <a:t>Quali impatti per le aree urbane?</a:t>
            </a:r>
          </a:p>
          <a:p>
            <a:endParaRPr lang="it-IT" dirty="0"/>
          </a:p>
        </p:txBody>
      </p:sp>
    </p:spTree>
    <p:extLst>
      <p:ext uri="{BB962C8B-B14F-4D97-AF65-F5344CB8AC3E}">
        <p14:creationId xmlns:p14="http://schemas.microsoft.com/office/powerpoint/2010/main" val="30147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Nuovi ruoli per le città</a:t>
            </a:r>
            <a:endParaRPr lang="it-IT" dirty="0"/>
          </a:p>
        </p:txBody>
      </p:sp>
      <p:sp>
        <p:nvSpPr>
          <p:cNvPr id="3" name="CasellaDiTesto 2"/>
          <p:cNvSpPr txBox="1"/>
          <p:nvPr/>
        </p:nvSpPr>
        <p:spPr>
          <a:xfrm>
            <a:off x="751905" y="1838270"/>
            <a:ext cx="7468923" cy="3539430"/>
          </a:xfrm>
          <a:prstGeom prst="rect">
            <a:avLst/>
          </a:prstGeom>
          <a:noFill/>
        </p:spPr>
        <p:txBody>
          <a:bodyPr wrap="square" rtlCol="0">
            <a:spAutoFit/>
          </a:bodyPr>
          <a:lstStyle/>
          <a:p>
            <a:pPr marL="457200" indent="-457200">
              <a:buFont typeface="Arial"/>
              <a:buChar char="•"/>
            </a:pPr>
            <a:r>
              <a:rPr lang="it-IT" sz="3200" dirty="0" smtClean="0"/>
              <a:t>Torneranno ad essere centri di </a:t>
            </a:r>
          </a:p>
          <a:p>
            <a:r>
              <a:rPr lang="it-IT" sz="3200" dirty="0" smtClean="0"/>
              <a:t>     manifattura (digitale)</a:t>
            </a:r>
          </a:p>
          <a:p>
            <a:pPr marL="457200" indent="-457200">
              <a:buFont typeface="Arial"/>
              <a:buChar char="•"/>
            </a:pPr>
            <a:r>
              <a:rPr lang="it-IT" sz="3200" dirty="0" smtClean="0"/>
              <a:t>Da isole entropiche a aree produttrici</a:t>
            </a:r>
          </a:p>
          <a:p>
            <a:r>
              <a:rPr lang="it-IT" sz="3200" dirty="0"/>
              <a:t> </a:t>
            </a:r>
            <a:r>
              <a:rPr lang="it-IT" sz="3200" dirty="0" smtClean="0"/>
              <a:t>    di energia</a:t>
            </a:r>
          </a:p>
          <a:p>
            <a:pPr marL="457200" indent="-457200">
              <a:buFont typeface="Arial"/>
              <a:buChar char="•"/>
            </a:pPr>
            <a:r>
              <a:rPr lang="it-IT" sz="3200" dirty="0" smtClean="0"/>
              <a:t>Produzione alimentare di prossimità</a:t>
            </a:r>
          </a:p>
          <a:p>
            <a:pPr marL="457200" indent="-457200">
              <a:buFont typeface="Arial"/>
              <a:buChar char="•"/>
            </a:pPr>
            <a:r>
              <a:rPr lang="it-IT" sz="3200" dirty="0" smtClean="0"/>
              <a:t>Chiusura dei cicli (rifiuti, inclusi quelli dell’edilizia…)</a:t>
            </a:r>
            <a:endParaRPr lang="it-IT" sz="3200" dirty="0"/>
          </a:p>
        </p:txBody>
      </p:sp>
    </p:spTree>
    <p:extLst>
      <p:ext uri="{BB962C8B-B14F-4D97-AF65-F5344CB8AC3E}">
        <p14:creationId xmlns:p14="http://schemas.microsoft.com/office/powerpoint/2010/main" val="2112593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Città.thmx</Template>
  <TotalTime>3072</TotalTime>
  <Words>568</Words>
  <Application>Microsoft Macintosh PowerPoint</Application>
  <PresentationFormat>Presentazione su schermo (4:3)</PresentationFormat>
  <Paragraphs>60</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Città</vt:lpstr>
      <vt:lpstr>Il cambiamento climatico e il nuovo modello di città </vt:lpstr>
      <vt:lpstr>Disruptive technologies</vt:lpstr>
      <vt:lpstr>Il nostro “shale gas”:   I risparmi derivanti dalla riqualificazione spinta del parco edilizio </vt:lpstr>
      <vt:lpstr>Riqualificare un edificio in una settimana, azzerando la bolletta energetica</vt:lpstr>
      <vt:lpstr>Rapida crescita del car sharing</vt:lpstr>
      <vt:lpstr>Decolla il mercato dell’auto elettrica</vt:lpstr>
      <vt:lpstr>Presentazione di PowerPoint</vt:lpstr>
      <vt:lpstr>Presentazione di PowerPoint</vt:lpstr>
      <vt:lpstr>Nuovi ruoli per le città</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Veicoli elettrici connessi bidirezionalmente</vt:lpstr>
      <vt:lpstr>Nuovi spazi nelle città</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iMasc</dc:creator>
  <cp:lastModifiedBy>iMasc</cp:lastModifiedBy>
  <cp:revision>96</cp:revision>
  <dcterms:created xsi:type="dcterms:W3CDTF">2016-05-08T06:24:19Z</dcterms:created>
  <dcterms:modified xsi:type="dcterms:W3CDTF">2017-02-14T19:43:18Z</dcterms:modified>
</cp:coreProperties>
</file>